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7" r:id="rId5"/>
    <p:sldId id="268" r:id="rId6"/>
    <p:sldId id="263" r:id="rId7"/>
    <p:sldId id="264" r:id="rId8"/>
    <p:sldId id="269" r:id="rId9"/>
    <p:sldId id="270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1C1F"/>
    <a:srgbClr val="2E2E2E"/>
    <a:srgbClr val="D4A017"/>
    <a:srgbClr val="6B8E23"/>
    <a:srgbClr val="4A6FA5"/>
    <a:srgbClr val="C62828"/>
    <a:srgbClr val="7A1618"/>
    <a:srgbClr val="9A0000"/>
    <a:srgbClr val="A80000"/>
    <a:srgbClr val="C60B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746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ADDB7C-6EB8-4BAA-DEBD-E58B58622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DA1CF4-E364-BCD4-6711-2FFC51EAB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07B31B-58E5-F862-F1E9-A567B22C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3A4AAE-E6BE-75B4-B518-2A5534D60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513026-FA32-7CAE-9929-FED25FE79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7229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E439C-F2CE-A26E-FDD4-802B1DEBB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9F79DD-23C0-48F9-8AF6-41C6FCE8B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A96A71-208F-D0AC-3D20-1028EC3B7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4B3155-CA20-82E3-F081-0D081EAF3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7F5059-FB12-8AD1-C356-99D18975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93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DFCC703-85E5-9641-FF96-B31474CF83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ADE892-B095-41BB-D0DE-A2D543B57E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93ECB4-4D20-1ED6-169A-5B8A46BB9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E15C27-705F-B2C2-AE86-8CA5FA97D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6A18F2-1B78-3C2E-95C2-4DFB8FC2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012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70DFB-ECAA-CEFE-EF81-96C94A1A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DD9534-45C5-D92D-BE1D-F11CAC8CE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544FEB-12E2-02A1-CF0E-63D785C51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C95AFC-5E37-F2D8-C089-C0F930419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B84F4A-4CFB-EB60-48AD-99A8777E2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2533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EDEA9-9B0B-8F35-B765-2ACDFB84C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50F5A4-1B36-FEBB-40F4-7E460EE9D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E4F6B1-2822-9FDD-CD48-7E4C4063F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9F7421-961B-D465-5262-4494BA274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9A03F9-BDD4-EFC0-BE48-E295DD821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549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4514B-C555-59D8-7D13-999854D90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DC83E6-D786-B93A-BCCE-C58543B560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F7E3CF8-B242-92CB-AED4-0769A59CC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A5CDBD-A918-1F9B-B7F4-D07A737F2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CB7DD0F-0E1B-BFCC-ADEA-4DB138CDA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CFF6E7B-0EBE-BC2C-B8D5-64E269E6C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7063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766E9E-CDCA-2A8B-BB9D-567093025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C37E1C-612B-50C4-2FDA-DEE5BDEEC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B7D2489-5D9E-EE8F-54D8-FA3AF77BE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26ED3F-6DBC-C6B8-7256-5B24068057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5D9C282-B2BE-A259-0FA5-F9427DA675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89BFBDB-0DA4-3239-2E66-F939FFB86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2903070-0C75-CE1B-FE8A-FA1CA44A9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CEC5EC-C1A3-845E-0ACB-272DEACE6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9784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EE3E0-5645-19FB-5A08-C46B898EE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7812BC1-5B99-BEE0-EA7C-CFEDAE184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0D0A8C7-5D37-A85E-4004-5CF4658F9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6D1BED-1C43-E7CF-391B-E33AD8499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0226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A423CA1-A2FC-F448-CC95-11D835C6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154D32C-5FB4-3105-B78E-2B454718C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80B3923-D579-E62C-261D-A72FA0EA3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1514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55B65C-22C8-3206-C9A0-3CE7AB77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9041F9-C953-56F2-FCD0-612415A6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901CCD-147D-7CF1-3EBF-63592A2AB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E2FCC12-437B-4226-445C-95A46988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FD0B433-9388-DE26-0B28-F592AB0A7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0CA37B-1D49-168C-A1AF-BDF7D2106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70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58469-A78D-FE50-B517-E5985D727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49B12AB-FA76-5775-B7EF-CBCC47856F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92AF48-2D56-C072-777E-7AB9EA227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C3AFF2-2014-D4D1-9ADB-9D5F8A49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8CF4169-0DB5-DAF1-A7DD-00027DB08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EBD02B1-A83B-5DD3-C127-7BAED0920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77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304D2C-EF91-E98E-75E6-375E086DA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0917048-8682-9876-0D05-71331D216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E0ED6C-98BA-9B34-494F-759C754E69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C90D6-3333-428B-94BA-B09957E20C1B}" type="datetimeFigureOut">
              <a:rPr lang="es-ES" smtClean="0"/>
              <a:t>09/01/2026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147465-5FE0-52CC-EE6A-FBEF9D721A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B47288-2A9C-2256-2634-CD3D18A220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8130C-8EFA-4054-84A3-732B2EED31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680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2CD085-E614-4C21-263A-B5CD1DF5A2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ED881C-F132-0E26-85D4-11C5BF3FF2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16C0E20-E80C-48D3-B945-B3DC3CDD2E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n 8" descr="Gráfico, Gráfico de líneas&#10;&#10;El contenido generado por IA puede ser incorrecto.">
            <a:extLst>
              <a:ext uri="{FF2B5EF4-FFF2-40B4-BE49-F238E27FC236}">
                <a16:creationId xmlns:a16="http://schemas.microsoft.com/office/drawing/2014/main" id="{37F70DE8-6ED0-16C7-1A0A-0EFC986F4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0" y="2866047"/>
            <a:ext cx="3355393" cy="1287832"/>
          </a:xfrm>
          <a:prstGeom prst="rect">
            <a:avLst/>
          </a:prstGeom>
        </p:spPr>
      </p:pic>
      <p:pic>
        <p:nvPicPr>
          <p:cNvPr id="11" name="Imagen 10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E9BE87F0-BF0B-872F-96D9-6EACBB009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270" y="4632326"/>
            <a:ext cx="2065041" cy="1549764"/>
          </a:xfrm>
          <a:prstGeom prst="rect">
            <a:avLst/>
          </a:prstGeom>
        </p:spPr>
      </p:pic>
      <p:pic>
        <p:nvPicPr>
          <p:cNvPr id="13" name="Imagen 12" descr="Gráfico, Gráfico de barras, Histograma&#10;&#10;El contenido generado por IA puede ser incorrecto.">
            <a:extLst>
              <a:ext uri="{FF2B5EF4-FFF2-40B4-BE49-F238E27FC236}">
                <a16:creationId xmlns:a16="http://schemas.microsoft.com/office/drawing/2014/main" id="{E1B88F6E-9DDC-3187-235B-CBB7F7B38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1157" y="4632326"/>
            <a:ext cx="2255768" cy="154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6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B00F76-ED6E-E0EC-15B3-0D738D33C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35C8CBCF-B308-51DF-BB57-3034EFFD879B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BB6FF42-ABDC-7A68-EA0D-65B2AA1CF585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4CEB7C29-8E94-5356-45EC-51FA34230504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 y objetivos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E04DC54D-0215-9F59-3B3B-2943F894633F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 descr="Icono&#10;&#10;El contenido generado por IA puede ser incorrecto.">
            <a:extLst>
              <a:ext uri="{FF2B5EF4-FFF2-40B4-BE49-F238E27FC236}">
                <a16:creationId xmlns:a16="http://schemas.microsoft.com/office/drawing/2014/main" id="{3693A82C-766E-5649-590B-AF13423B0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62825FD-97A6-C9D1-E7B9-FB86C5F6A81A}"/>
              </a:ext>
            </a:extLst>
          </p:cNvPr>
          <p:cNvSpPr txBox="1"/>
          <p:nvPr/>
        </p:nvSpPr>
        <p:spPr>
          <a:xfrm>
            <a:off x="6343761" y="1154129"/>
            <a:ext cx="56548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002060"/>
                </a:solidFill>
              </a:rPr>
              <a:t>Objetivo general: </a:t>
            </a:r>
            <a:r>
              <a:rPr lang="es-ES" dirty="0"/>
              <a:t>Identificar los factores clave que influyen en la siniestralidad y gravedad de los accidentes intraurbanos de la Ciudad de Madrid.</a:t>
            </a:r>
          </a:p>
        </p:txBody>
      </p:sp>
      <p:pic>
        <p:nvPicPr>
          <p:cNvPr id="25" name="Imagen 24" descr="Icono&#10;&#10;El contenido generado por IA puede ser incorrecto.">
            <a:extLst>
              <a:ext uri="{FF2B5EF4-FFF2-40B4-BE49-F238E27FC236}">
                <a16:creationId xmlns:a16="http://schemas.microsoft.com/office/drawing/2014/main" id="{82D18595-F16B-E2EB-9F82-18DB5AF28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478" y="2405835"/>
            <a:ext cx="720000" cy="597203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A7DF06D3-2BEE-E879-9E04-B995C3C391A5}"/>
              </a:ext>
            </a:extLst>
          </p:cNvPr>
          <p:cNvSpPr txBox="1"/>
          <p:nvPr/>
        </p:nvSpPr>
        <p:spPr>
          <a:xfrm>
            <a:off x="7327511" y="2502957"/>
            <a:ext cx="27051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200" b="1" dirty="0">
                <a:solidFill>
                  <a:srgbClr val="0070C0"/>
                </a:solidFill>
              </a:rPr>
              <a:t>Objetivos específicos</a:t>
            </a:r>
            <a:r>
              <a:rPr lang="es-ES" b="1" dirty="0">
                <a:solidFill>
                  <a:srgbClr val="0070C0"/>
                </a:solidFill>
              </a:rPr>
              <a:t>: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7AF8475F-B90A-421A-D4B6-7B60431ED289}"/>
              </a:ext>
            </a:extLst>
          </p:cNvPr>
          <p:cNvSpPr txBox="1"/>
          <p:nvPr/>
        </p:nvSpPr>
        <p:spPr>
          <a:xfrm>
            <a:off x="6721232" y="3210674"/>
            <a:ext cx="529931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Clr>
                <a:srgbClr val="002060"/>
              </a:buClr>
              <a:buFont typeface="+mj-lt"/>
              <a:buAutoNum type="arabicPeriod"/>
            </a:pPr>
            <a:r>
              <a:rPr lang="es-ES" b="1" dirty="0"/>
              <a:t>Analizar la accidentalidad y su gravedad </a:t>
            </a:r>
            <a:r>
              <a:rPr lang="es-ES" dirty="0"/>
              <a:t>según tiempo, lugar, personas y otros factores.</a:t>
            </a:r>
          </a:p>
          <a:p>
            <a:pPr marL="342900" indent="-342900">
              <a:spcAft>
                <a:spcPts val="1200"/>
              </a:spcAft>
              <a:buClr>
                <a:srgbClr val="002060"/>
              </a:buClr>
              <a:buFont typeface="+mj-lt"/>
              <a:buAutoNum type="arabicPeriod"/>
            </a:pPr>
            <a:r>
              <a:rPr lang="es-ES" b="1" dirty="0"/>
              <a:t>Identificar patrones </a:t>
            </a:r>
            <a:r>
              <a:rPr lang="es-ES" dirty="0"/>
              <a:t>y relaciones entre variables mediante análisis bivariante y multivariante</a:t>
            </a:r>
          </a:p>
          <a:p>
            <a:pPr marL="342900" indent="-342900">
              <a:spcAft>
                <a:spcPts val="1200"/>
              </a:spcAft>
              <a:buClr>
                <a:srgbClr val="002060"/>
              </a:buClr>
              <a:buFont typeface="+mj-lt"/>
              <a:buAutoNum type="arabicPeriod"/>
            </a:pPr>
            <a:r>
              <a:rPr lang="es-ES" b="1" dirty="0"/>
              <a:t>Extraer conclusiones </a:t>
            </a:r>
            <a:r>
              <a:rPr lang="es-ES" dirty="0"/>
              <a:t>y recomendaciones de prevención.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D6BF0991-FC50-C2E0-C86A-04544EE94065}"/>
              </a:ext>
            </a:extLst>
          </p:cNvPr>
          <p:cNvSpPr txBox="1"/>
          <p:nvPr/>
        </p:nvSpPr>
        <p:spPr>
          <a:xfrm>
            <a:off x="507473" y="1154129"/>
            <a:ext cx="5654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002060"/>
                </a:solidFill>
              </a:rPr>
              <a:t>Contexto accidentalidad en Madrid  </a:t>
            </a:r>
            <a:r>
              <a:rPr lang="es-ES" dirty="0"/>
              <a:t>(2020-2024):</a:t>
            </a:r>
          </a:p>
        </p:txBody>
      </p:sp>
      <p:pic>
        <p:nvPicPr>
          <p:cNvPr id="36" name="Imagen 35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FF9C1E21-5988-C164-0531-088B059838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48" y="1763077"/>
            <a:ext cx="4811831" cy="2340000"/>
          </a:xfrm>
          <a:prstGeom prst="rect">
            <a:avLst/>
          </a:prstGeom>
        </p:spPr>
      </p:pic>
      <p:pic>
        <p:nvPicPr>
          <p:cNvPr id="38" name="Imagen 37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AE3F4191-F51E-CF3A-E925-D1AEFBA6E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48" y="4196203"/>
            <a:ext cx="4811833" cy="2340000"/>
          </a:xfrm>
          <a:prstGeom prst="rect">
            <a:avLst/>
          </a:prstGeom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AD1BEA34-E9E3-A583-AC59-249E1EF8271F}"/>
              </a:ext>
            </a:extLst>
          </p:cNvPr>
          <p:cNvSpPr txBox="1"/>
          <p:nvPr/>
        </p:nvSpPr>
        <p:spPr>
          <a:xfrm>
            <a:off x="1447230" y="2078726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COVID</a:t>
            </a:r>
          </a:p>
        </p:txBody>
      </p: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105C2658-2815-A9D2-2A61-F230A345A4F5}"/>
              </a:ext>
            </a:extLst>
          </p:cNvPr>
          <p:cNvCxnSpPr>
            <a:cxnSpLocks/>
          </p:cNvCxnSpPr>
          <p:nvPr/>
        </p:nvCxnSpPr>
        <p:spPr>
          <a:xfrm>
            <a:off x="2943225" y="2065078"/>
            <a:ext cx="0" cy="1525577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Imagen 43" descr="Texto&#10;&#10;El contenido generado por IA puede ser incorrecto.">
            <a:extLst>
              <a:ext uri="{FF2B5EF4-FFF2-40B4-BE49-F238E27FC236}">
                <a16:creationId xmlns:a16="http://schemas.microsoft.com/office/drawing/2014/main" id="{44F788AD-0512-4368-4830-6643D437211F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699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A746F70-AC02-45F5-A836-FC58956DDF8B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6E7ED5DC-CB52-8BF4-2F3B-7BDC49392099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09908A3A-EE23-FD22-B763-364C223BF3EE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Descripción, procesado y limpieza de datos 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9FFEADF-5BFF-A833-027B-2CA80C26DEA0}"/>
              </a:ext>
            </a:extLst>
          </p:cNvPr>
          <p:cNvCxnSpPr>
            <a:cxnSpLocks/>
          </p:cNvCxnSpPr>
          <p:nvPr/>
        </p:nvCxnSpPr>
        <p:spPr>
          <a:xfrm>
            <a:off x="149723" y="6642828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51001274-7694-9ACE-114F-2CD56AA8FA5A}"/>
              </a:ext>
            </a:extLst>
          </p:cNvPr>
          <p:cNvSpPr txBox="1"/>
          <p:nvPr/>
        </p:nvSpPr>
        <p:spPr>
          <a:xfrm>
            <a:off x="447330" y="1287066"/>
            <a:ext cx="6717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b="1" dirty="0">
                <a:solidFill>
                  <a:srgbClr val="002060"/>
                </a:solidFill>
              </a:rPr>
              <a:t>Dimensiones: </a:t>
            </a:r>
            <a:r>
              <a:rPr lang="es-ES" dirty="0"/>
              <a:t>19 campos y &gt; 30000 registros</a:t>
            </a: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AAEC51B3-45D9-C764-30B7-C151036366DC}"/>
              </a:ext>
            </a:extLst>
          </p:cNvPr>
          <p:cNvGrpSpPr/>
          <p:nvPr/>
        </p:nvGrpSpPr>
        <p:grpSpPr>
          <a:xfrm>
            <a:off x="723987" y="2053904"/>
            <a:ext cx="2863516" cy="1800000"/>
            <a:chOff x="962526" y="2053904"/>
            <a:chExt cx="2863516" cy="1800000"/>
          </a:xfrm>
        </p:grpSpPr>
        <p:sp>
          <p:nvSpPr>
            <p:cNvPr id="12" name="Rectángulo: esquinas redondeadas 11">
              <a:extLst>
                <a:ext uri="{FF2B5EF4-FFF2-40B4-BE49-F238E27FC236}">
                  <a16:creationId xmlns:a16="http://schemas.microsoft.com/office/drawing/2014/main" id="{06DB8939-F24A-F8F1-D528-04678104E474}"/>
                </a:ext>
              </a:extLst>
            </p:cNvPr>
            <p:cNvSpPr/>
            <p:nvPr/>
          </p:nvSpPr>
          <p:spPr>
            <a:xfrm>
              <a:off x="962526" y="2053904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4A6FA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>
                <a:solidFill>
                  <a:srgbClr val="4A6FA5"/>
                </a:solidFill>
              </a:endParaRP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B3DD3BEC-3508-FB76-8348-E6AA1F1714F3}"/>
                </a:ext>
              </a:extLst>
            </p:cNvPr>
            <p:cNvSpPr txBox="1"/>
            <p:nvPr/>
          </p:nvSpPr>
          <p:spPr>
            <a:xfrm>
              <a:off x="1038318" y="2196814"/>
              <a:ext cx="2563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🕒 </a:t>
              </a:r>
              <a:r>
                <a:rPr lang="es-ES" b="1" dirty="0">
                  <a:solidFill>
                    <a:srgbClr val="4A6FA5"/>
                  </a:solidFill>
                </a:rPr>
                <a:t>Variables temporales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DA58499F-6A22-747E-44DE-5254CB50EAF0}"/>
                </a:ext>
              </a:extLst>
            </p:cNvPr>
            <p:cNvSpPr txBox="1"/>
            <p:nvPr/>
          </p:nvSpPr>
          <p:spPr>
            <a:xfrm>
              <a:off x="1251281" y="2667157"/>
              <a:ext cx="22395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Fecha: Mes, día, hora </a:t>
              </a:r>
            </a:p>
            <a:p>
              <a:r>
                <a:rPr lang="es-ES" dirty="0"/>
                <a:t>Franja horaria</a:t>
              </a:r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7C20D4CD-21C9-AC5C-A083-90BB8FE12C4A}"/>
              </a:ext>
            </a:extLst>
          </p:cNvPr>
          <p:cNvGrpSpPr/>
          <p:nvPr/>
        </p:nvGrpSpPr>
        <p:grpSpPr>
          <a:xfrm>
            <a:off x="3992566" y="2053904"/>
            <a:ext cx="2863516" cy="1800000"/>
            <a:chOff x="4231105" y="2053904"/>
            <a:chExt cx="2863516" cy="1800000"/>
          </a:xfrm>
        </p:grpSpPr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3BAF3818-F596-6517-6032-458EFA79A179}"/>
                </a:ext>
              </a:extLst>
            </p:cNvPr>
            <p:cNvSpPr/>
            <p:nvPr/>
          </p:nvSpPr>
          <p:spPr>
            <a:xfrm>
              <a:off x="4231105" y="2053904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6B8E2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8D8940DA-7155-2031-84A4-59D418596BAE}"/>
                </a:ext>
              </a:extLst>
            </p:cNvPr>
            <p:cNvSpPr txBox="1"/>
            <p:nvPr/>
          </p:nvSpPr>
          <p:spPr>
            <a:xfrm>
              <a:off x="4371565" y="2196814"/>
              <a:ext cx="25566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🌍 </a:t>
              </a:r>
              <a:r>
                <a:rPr lang="es-ES" b="1" dirty="0">
                  <a:solidFill>
                    <a:srgbClr val="6B8E23"/>
                  </a:solidFill>
                </a:rPr>
                <a:t>Variables geográficas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33DF7F95-5923-9566-1AEC-429C6F8FAB18}"/>
                </a:ext>
              </a:extLst>
            </p:cNvPr>
            <p:cNvSpPr txBox="1"/>
            <p:nvPr/>
          </p:nvSpPr>
          <p:spPr>
            <a:xfrm>
              <a:off x="4531585" y="2649654"/>
              <a:ext cx="21320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Distrito (21 en total) </a:t>
              </a:r>
            </a:p>
            <a:p>
              <a:r>
                <a:rPr lang="es-ES" dirty="0"/>
                <a:t>Coordenadas x e y</a:t>
              </a:r>
            </a:p>
          </p:txBody>
        </p:sp>
      </p:grpSp>
      <p:grpSp>
        <p:nvGrpSpPr>
          <p:cNvPr id="27" name="Grupo 26">
            <a:extLst>
              <a:ext uri="{FF2B5EF4-FFF2-40B4-BE49-F238E27FC236}">
                <a16:creationId xmlns:a16="http://schemas.microsoft.com/office/drawing/2014/main" id="{A759D312-3AEB-680D-A3BC-34AFBC5DAFA1}"/>
              </a:ext>
            </a:extLst>
          </p:cNvPr>
          <p:cNvGrpSpPr/>
          <p:nvPr/>
        </p:nvGrpSpPr>
        <p:grpSpPr>
          <a:xfrm>
            <a:off x="700417" y="4375853"/>
            <a:ext cx="2887086" cy="1800000"/>
            <a:chOff x="927453" y="3972205"/>
            <a:chExt cx="2887086" cy="1800000"/>
          </a:xfrm>
        </p:grpSpPr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B049768B-A4EE-453C-D3F0-40B934332BD9}"/>
                </a:ext>
              </a:extLst>
            </p:cNvPr>
            <p:cNvSpPr/>
            <p:nvPr/>
          </p:nvSpPr>
          <p:spPr>
            <a:xfrm>
              <a:off x="951023" y="3972205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D4A01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7D4EC407-17F1-923E-BD3C-076135F799E1}"/>
                </a:ext>
              </a:extLst>
            </p:cNvPr>
            <p:cNvSpPr txBox="1"/>
            <p:nvPr/>
          </p:nvSpPr>
          <p:spPr>
            <a:xfrm>
              <a:off x="927453" y="4107668"/>
              <a:ext cx="27611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👥 </a:t>
              </a:r>
              <a:r>
                <a:rPr lang="es-ES" b="1" dirty="0">
                  <a:solidFill>
                    <a:srgbClr val="D4A017"/>
                  </a:solidFill>
                </a:rPr>
                <a:t>Variables demográficas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50B6A3BB-83BC-A158-673A-8FD6A099F15D}"/>
                </a:ext>
              </a:extLst>
            </p:cNvPr>
            <p:cNvSpPr txBox="1"/>
            <p:nvPr/>
          </p:nvSpPr>
          <p:spPr>
            <a:xfrm>
              <a:off x="1197808" y="4526160"/>
              <a:ext cx="158408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Rango de edad</a:t>
              </a:r>
            </a:p>
            <a:p>
              <a:r>
                <a:rPr lang="es-ES" dirty="0"/>
                <a:t>Tipo persona </a:t>
              </a:r>
            </a:p>
            <a:p>
              <a:r>
                <a:rPr lang="es-ES" dirty="0"/>
                <a:t>Sexo</a:t>
              </a: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18761A41-6507-7D30-74D8-282CFFE029AB}"/>
              </a:ext>
            </a:extLst>
          </p:cNvPr>
          <p:cNvGrpSpPr/>
          <p:nvPr/>
        </p:nvGrpSpPr>
        <p:grpSpPr>
          <a:xfrm>
            <a:off x="3992566" y="4375853"/>
            <a:ext cx="2863516" cy="1800000"/>
            <a:chOff x="4231105" y="3952367"/>
            <a:chExt cx="2863516" cy="1800000"/>
          </a:xfrm>
        </p:grpSpPr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AFBDB0B1-345A-38F6-C1EE-D2A517419018}"/>
                </a:ext>
              </a:extLst>
            </p:cNvPr>
            <p:cNvSpPr txBox="1"/>
            <p:nvPr/>
          </p:nvSpPr>
          <p:spPr>
            <a:xfrm>
              <a:off x="4461893" y="4107668"/>
              <a:ext cx="19159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⚙️ </a:t>
              </a:r>
              <a:r>
                <a:rPr lang="es-ES" b="1" dirty="0">
                  <a:solidFill>
                    <a:srgbClr val="2E2E2E"/>
                  </a:solidFill>
                </a:rPr>
                <a:t>Otros factores</a:t>
              </a:r>
            </a:p>
          </p:txBody>
        </p:sp>
        <p:sp>
          <p:nvSpPr>
            <p:cNvPr id="20" name="Rectángulo: esquinas redondeadas 19">
              <a:extLst>
                <a:ext uri="{FF2B5EF4-FFF2-40B4-BE49-F238E27FC236}">
                  <a16:creationId xmlns:a16="http://schemas.microsoft.com/office/drawing/2014/main" id="{9E349534-F534-8029-5F3C-9ABED773C910}"/>
                </a:ext>
              </a:extLst>
            </p:cNvPr>
            <p:cNvSpPr/>
            <p:nvPr/>
          </p:nvSpPr>
          <p:spPr>
            <a:xfrm>
              <a:off x="4231105" y="3952367"/>
              <a:ext cx="2863516" cy="1800000"/>
            </a:xfrm>
            <a:prstGeom prst="roundRect">
              <a:avLst/>
            </a:prstGeom>
            <a:noFill/>
            <a:ln w="22225">
              <a:solidFill>
                <a:srgbClr val="2E2E2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2000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5A693FA0-752D-DB30-F504-A429698A6724}"/>
                </a:ext>
              </a:extLst>
            </p:cNvPr>
            <p:cNvSpPr txBox="1"/>
            <p:nvPr/>
          </p:nvSpPr>
          <p:spPr>
            <a:xfrm>
              <a:off x="4604920" y="4482361"/>
              <a:ext cx="222817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Tipo de vehículo</a:t>
              </a:r>
            </a:p>
            <a:p>
              <a:r>
                <a:rPr lang="es-ES" dirty="0"/>
                <a:t>Tipo de accidente</a:t>
              </a:r>
            </a:p>
            <a:p>
              <a:r>
                <a:rPr lang="es-ES" dirty="0"/>
                <a:t>Estado meteorológico</a:t>
              </a:r>
            </a:p>
            <a:p>
              <a:r>
                <a:rPr lang="es-ES" dirty="0"/>
                <a:t>Consumo de alcohol</a:t>
              </a:r>
            </a:p>
          </p:txBody>
        </p:sp>
      </p:grpSp>
      <p:sp>
        <p:nvSpPr>
          <p:cNvPr id="28" name="Diagrama de flujo: conector 27">
            <a:extLst>
              <a:ext uri="{FF2B5EF4-FFF2-40B4-BE49-F238E27FC236}">
                <a16:creationId xmlns:a16="http://schemas.microsoft.com/office/drawing/2014/main" id="{E88B4DA6-73D0-7AB0-DC90-6B26D03DCF9F}"/>
              </a:ext>
            </a:extLst>
          </p:cNvPr>
          <p:cNvSpPr/>
          <p:nvPr/>
        </p:nvSpPr>
        <p:spPr>
          <a:xfrm>
            <a:off x="3085937" y="3409586"/>
            <a:ext cx="1440000" cy="1440000"/>
          </a:xfrm>
          <a:prstGeom prst="flowChartConnector">
            <a:avLst/>
          </a:prstGeom>
          <a:noFill/>
          <a:ln w="22225">
            <a:solidFill>
              <a:srgbClr val="9B1C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" sz="2000" b="1" dirty="0">
                <a:solidFill>
                  <a:srgbClr val="9B1C1F"/>
                </a:solidFill>
              </a:rPr>
              <a:t>Lesividad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B7811E46-7C8B-84AC-F0BD-7CBAEC1E9CA5}"/>
              </a:ext>
            </a:extLst>
          </p:cNvPr>
          <p:cNvSpPr txBox="1"/>
          <p:nvPr/>
        </p:nvSpPr>
        <p:spPr>
          <a:xfrm>
            <a:off x="7489121" y="1287066"/>
            <a:ext cx="30878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b="1" dirty="0">
                <a:solidFill>
                  <a:srgbClr val="002060"/>
                </a:solidFill>
              </a:rPr>
              <a:t>Limpieza de datos: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1525699-3375-C927-80CE-18C1CCD59E0E}"/>
              </a:ext>
            </a:extLst>
          </p:cNvPr>
          <p:cNvSpPr txBox="1"/>
          <p:nvPr/>
        </p:nvSpPr>
        <p:spPr>
          <a:xfrm>
            <a:off x="7362909" y="2044331"/>
            <a:ext cx="4513658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Eliminación de duplicados (</a:t>
            </a:r>
            <a:r>
              <a:rPr lang="es-ES" i="1" dirty="0" err="1"/>
              <a:t>Keep</a:t>
            </a:r>
            <a:r>
              <a:rPr lang="es-ES" i="1" dirty="0"/>
              <a:t> = “</a:t>
            </a:r>
            <a:r>
              <a:rPr lang="es-ES" i="1" dirty="0" err="1"/>
              <a:t>first</a:t>
            </a:r>
            <a:r>
              <a:rPr lang="es-ES" i="1" dirty="0"/>
              <a:t>”</a:t>
            </a:r>
            <a:r>
              <a:rPr lang="es-ES" dirty="0"/>
              <a:t>)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Unificación formato y sustitución de valores nulos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Modificación de variables categóricas: </a:t>
            </a:r>
            <a:br>
              <a:rPr lang="es-ES" dirty="0"/>
            </a:br>
            <a:r>
              <a:rPr lang="es-ES" dirty="0"/>
              <a:t>p ej.: 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Creación de nuevas variables: </a:t>
            </a:r>
            <a:r>
              <a:rPr lang="es-ES" dirty="0" err="1"/>
              <a:t>fecha_hora</a:t>
            </a:r>
            <a:r>
              <a:rPr lang="es-ES" dirty="0"/>
              <a:t>, </a:t>
            </a:r>
            <a:r>
              <a:rPr lang="es-ES" dirty="0" err="1"/>
              <a:t>franja_horaria</a:t>
            </a:r>
            <a:r>
              <a:rPr lang="es-ES" dirty="0"/>
              <a:t> y </a:t>
            </a:r>
            <a:r>
              <a:rPr lang="es-ES" dirty="0" err="1"/>
              <a:t>grado_lesividad</a:t>
            </a:r>
            <a:endParaRPr lang="es-ES" dirty="0"/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Clr>
                <a:srgbClr val="002060"/>
              </a:buClr>
              <a:buAutoNum type="arabicPeriod"/>
            </a:pPr>
            <a:r>
              <a:rPr lang="es-ES" dirty="0"/>
              <a:t>Eliminación de columnas innecesarias; p. ej.: </a:t>
            </a:r>
            <a:r>
              <a:rPr lang="es-ES" dirty="0" err="1"/>
              <a:t>cod_distrito</a:t>
            </a:r>
            <a:r>
              <a:rPr lang="es-ES" dirty="0"/>
              <a:t> y </a:t>
            </a:r>
            <a:r>
              <a:rPr lang="es-ES" dirty="0" err="1"/>
              <a:t>cod_lesividad</a:t>
            </a:r>
            <a:endParaRPr lang="es-ES" dirty="0"/>
          </a:p>
        </p:txBody>
      </p:sp>
      <p:pic>
        <p:nvPicPr>
          <p:cNvPr id="33" name="Imagen 32" descr="Icono&#10;&#10;El contenido generado por IA puede ser incorrecto.">
            <a:extLst>
              <a:ext uri="{FF2B5EF4-FFF2-40B4-BE49-F238E27FC236}">
                <a16:creationId xmlns:a16="http://schemas.microsoft.com/office/drawing/2014/main" id="{BFFC9500-F60B-0DB3-5F02-6D019497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34" name="Imagen 33" descr="Texto&#10;&#10;El contenido generado por IA puede ser incorrecto.">
            <a:extLst>
              <a:ext uri="{FF2B5EF4-FFF2-40B4-BE49-F238E27FC236}">
                <a16:creationId xmlns:a16="http://schemas.microsoft.com/office/drawing/2014/main" id="{8AF3FBCC-4BAB-8DCA-39EF-1690E488C9C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36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557776-AF71-9F27-BF3E-FF8C5917A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95BB59A-EB2F-1AE1-3C8A-50720AE9205C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26878A52-87F5-DBEB-F09B-0D61DF44E0C7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A7D6CBCB-7060-3575-95C3-9FEFF8302F7F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univariante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4C5D6D6-43CA-A4EF-656C-BA2BF0B0EF54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n 16" descr="Icono&#10;&#10;El contenido generado por IA puede ser incorrecto.">
            <a:extLst>
              <a:ext uri="{FF2B5EF4-FFF2-40B4-BE49-F238E27FC236}">
                <a16:creationId xmlns:a16="http://schemas.microsoft.com/office/drawing/2014/main" id="{164F2DB6-A6EE-61DF-0898-0CADE338E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12" name="Imagen 11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A35D513D-07C6-7242-7D09-2E816468A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-3110" b="-1970"/>
          <a:stretch>
            <a:fillRect/>
          </a:stretch>
        </p:blipFill>
        <p:spPr>
          <a:xfrm>
            <a:off x="-11822894" y="-4143734"/>
            <a:ext cx="9099858" cy="12449342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E194CE65-6D2D-200F-064E-93B5507E1F32}"/>
              </a:ext>
            </a:extLst>
          </p:cNvPr>
          <p:cNvSpPr txBox="1"/>
          <p:nvPr/>
        </p:nvSpPr>
        <p:spPr>
          <a:xfrm>
            <a:off x="8083279" y="1508874"/>
            <a:ext cx="378821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6B8E23"/>
                </a:solidFill>
              </a:rPr>
              <a:t>Top 5 distritos </a:t>
            </a:r>
            <a:r>
              <a:rPr lang="es-ES" dirty="0">
                <a:solidFill>
                  <a:srgbClr val="6B8E23"/>
                </a:solidFill>
              </a:rPr>
              <a:t>con más accidentes</a:t>
            </a:r>
            <a:r>
              <a:rPr lang="es-ES" dirty="0">
                <a:solidFill>
                  <a:srgbClr val="0070C0"/>
                </a:solidFill>
              </a:rPr>
              <a:t>:</a:t>
            </a:r>
            <a:endParaRPr lang="es-ES" b="1" dirty="0">
              <a:solidFill>
                <a:srgbClr val="0070C0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PUENTE DE VALLECAS (7.4%)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CHAMARTÍN (7.1%)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CARABANCHEL (7.0%)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SALAMANCA (6.7%) 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CENTRO (6.4%)</a:t>
            </a:r>
          </a:p>
        </p:txBody>
      </p:sp>
      <p:pic>
        <p:nvPicPr>
          <p:cNvPr id="18" name="Imagen 17" descr="Gráfico&#10;&#10;El contenido generado por IA puede ser incorrecto.">
            <a:extLst>
              <a:ext uri="{FF2B5EF4-FFF2-40B4-BE49-F238E27FC236}">
                <a16:creationId xmlns:a16="http://schemas.microsoft.com/office/drawing/2014/main" id="{5399392E-7F8D-0CEE-5CB8-26733DC3C0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707"/>
          <a:stretch>
            <a:fillRect/>
          </a:stretch>
        </p:blipFill>
        <p:spPr>
          <a:xfrm>
            <a:off x="609045" y="1602642"/>
            <a:ext cx="6999665" cy="4860000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5E0147DF-4715-3A20-9233-8DD3C64D9B1A}"/>
              </a:ext>
            </a:extLst>
          </p:cNvPr>
          <p:cNvSpPr txBox="1"/>
          <p:nvPr/>
        </p:nvSpPr>
        <p:spPr>
          <a:xfrm>
            <a:off x="819400" y="1020507"/>
            <a:ext cx="2929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/>
              <a:t>🕒 </a:t>
            </a:r>
            <a:r>
              <a:rPr lang="es-ES" sz="2000" b="1" dirty="0">
                <a:solidFill>
                  <a:srgbClr val="002060"/>
                </a:solidFill>
              </a:rPr>
              <a:t>Variables temporales</a:t>
            </a:r>
            <a:r>
              <a:rPr lang="es-ES" sz="2000" dirty="0">
                <a:solidFill>
                  <a:srgbClr val="002060"/>
                </a:solidFill>
              </a:rPr>
              <a:t>: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C820EF3-5645-AA79-EDDB-4A923ABE176D}"/>
              </a:ext>
            </a:extLst>
          </p:cNvPr>
          <p:cNvSpPr txBox="1"/>
          <p:nvPr/>
        </p:nvSpPr>
        <p:spPr>
          <a:xfrm>
            <a:off x="8083279" y="3930009"/>
            <a:ext cx="392992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6B8E23"/>
                </a:solidFill>
              </a:rPr>
              <a:t>Top 5 puntos negros </a:t>
            </a:r>
            <a:r>
              <a:rPr lang="es-ES" dirty="0">
                <a:solidFill>
                  <a:srgbClr val="6B8E23"/>
                </a:solidFill>
              </a:rPr>
              <a:t>(localizaciones):</a:t>
            </a:r>
            <a:endParaRPr lang="es-ES" b="1" dirty="0">
              <a:solidFill>
                <a:srgbClr val="6B8E23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A-2 (salida este)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A-42 (salida este)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A-42 (salida sur)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 err="1"/>
              <a:t>Autov</a:t>
            </a:r>
            <a:r>
              <a:rPr lang="es-ES" dirty="0"/>
              <a:t>. M-23 (salida 0)</a:t>
            </a:r>
          </a:p>
          <a:p>
            <a:pPr marL="342900" indent="-342900">
              <a:spcAft>
                <a:spcPts val="600"/>
              </a:spcAft>
              <a:buClr>
                <a:srgbClr val="6B8E23"/>
              </a:buClr>
              <a:buFont typeface="+mj-lt"/>
              <a:buAutoNum type="arabicPeriod"/>
            </a:pPr>
            <a:r>
              <a:rPr lang="es-ES" b="1" dirty="0"/>
              <a:t> </a:t>
            </a:r>
            <a:r>
              <a:rPr lang="es-ES" dirty="0"/>
              <a:t>Autovía M-23 / Fuente </a:t>
            </a:r>
            <a:r>
              <a:rPr lang="es-ES" dirty="0" err="1"/>
              <a:t>Carrantona</a:t>
            </a:r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CBE1F26-91A4-9794-C794-16A9560A59E4}"/>
              </a:ext>
            </a:extLst>
          </p:cNvPr>
          <p:cNvSpPr txBox="1"/>
          <p:nvPr/>
        </p:nvSpPr>
        <p:spPr>
          <a:xfrm>
            <a:off x="8033486" y="1020507"/>
            <a:ext cx="2898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rgbClr val="002060"/>
                </a:solidFill>
              </a:rPr>
              <a:t>🌍 </a:t>
            </a:r>
            <a:r>
              <a:rPr lang="es-ES" sz="2000" b="1" dirty="0">
                <a:solidFill>
                  <a:schemeClr val="accent6">
                    <a:lumMod val="50000"/>
                  </a:schemeClr>
                </a:solidFill>
              </a:rPr>
              <a:t>Variables geográficas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90893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277F0D-EC68-0652-7FB7-0E9BE0220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05115F84-5412-AC84-329E-3BCC3E41250D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5AB064C-6C26-36B5-A049-32C3EF63253A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5E6C0569-A799-A1E9-3F75-0AA1830F9DFC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univariante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226E076-26ED-8B0A-7131-A534916C11B2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78F9D1E-9ACB-F089-17D9-35233A37B4B0}"/>
              </a:ext>
            </a:extLst>
          </p:cNvPr>
          <p:cNvSpPr txBox="1"/>
          <p:nvPr/>
        </p:nvSpPr>
        <p:spPr>
          <a:xfrm>
            <a:off x="6771019" y="2616244"/>
            <a:ext cx="3793026" cy="312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b="1" dirty="0">
                <a:solidFill>
                  <a:srgbClr val="2E2E2E"/>
                </a:solidFill>
              </a:rPr>
              <a:t>Top 6 tipos </a:t>
            </a:r>
            <a:r>
              <a:rPr lang="es-ES" dirty="0">
                <a:solidFill>
                  <a:srgbClr val="2E2E2E"/>
                </a:solidFill>
              </a:rPr>
              <a:t>de accidentes: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endParaRPr lang="es-ES" dirty="0">
              <a:solidFill>
                <a:srgbClr val="2E2E2E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Colisión </a:t>
            </a:r>
            <a:r>
              <a:rPr lang="es-ES" dirty="0" err="1">
                <a:solidFill>
                  <a:srgbClr val="2E2E2E"/>
                </a:solidFill>
              </a:rPr>
              <a:t>fronto</a:t>
            </a:r>
            <a:r>
              <a:rPr lang="es-ES" dirty="0">
                <a:solidFill>
                  <a:srgbClr val="2E2E2E"/>
                </a:solidFill>
              </a:rPr>
              <a:t>-lateral (24.3%)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Alcance (21.9%)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Colisión lateral (15.9%)</a:t>
            </a:r>
            <a:endParaRPr lang="es-ES" b="1" dirty="0">
              <a:solidFill>
                <a:srgbClr val="2E2E2E"/>
              </a:solidFill>
            </a:endParaRP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Choque con obstáculo fijo (13.8%)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Caída (9.1%)</a:t>
            </a:r>
          </a:p>
          <a:p>
            <a:pPr marL="342900" indent="-342900">
              <a:spcAft>
                <a:spcPts val="600"/>
              </a:spcAft>
              <a:buClr>
                <a:srgbClr val="2E2E2E"/>
              </a:buClr>
              <a:buFont typeface="+mj-lt"/>
              <a:buAutoNum type="arabicPeriod"/>
            </a:pPr>
            <a:r>
              <a:rPr lang="es-ES" b="1" dirty="0">
                <a:solidFill>
                  <a:srgbClr val="2E2E2E"/>
                </a:solidFill>
              </a:rPr>
              <a:t> </a:t>
            </a:r>
            <a:r>
              <a:rPr lang="es-ES" dirty="0">
                <a:solidFill>
                  <a:srgbClr val="2E2E2E"/>
                </a:solidFill>
              </a:rPr>
              <a:t>Atropello (6.4%)</a:t>
            </a:r>
          </a:p>
          <a:p>
            <a:pPr marL="342900" indent="-342900">
              <a:buFont typeface="+mj-lt"/>
              <a:buAutoNum type="arabicPeriod"/>
            </a:pPr>
            <a:endParaRPr lang="es-ES" dirty="0">
              <a:solidFill>
                <a:srgbClr val="2E2E2E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C9D9E21-8E5D-561D-AC7A-CE613706EE43}"/>
              </a:ext>
            </a:extLst>
          </p:cNvPr>
          <p:cNvSpPr txBox="1"/>
          <p:nvPr/>
        </p:nvSpPr>
        <p:spPr>
          <a:xfrm>
            <a:off x="6665850" y="1695265"/>
            <a:ext cx="4077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dirty="0"/>
              <a:t>Test de alcoholemia 🍺</a:t>
            </a:r>
          </a:p>
          <a:p>
            <a:pPr marL="265113"/>
            <a:r>
              <a:rPr lang="es-ES" dirty="0">
                <a:solidFill>
                  <a:srgbClr val="9B1C1F"/>
                </a:solidFill>
              </a:rPr>
              <a:t>4%  de los conductores dieron positivo</a:t>
            </a:r>
          </a:p>
        </p:txBody>
      </p:sp>
      <p:pic>
        <p:nvPicPr>
          <p:cNvPr id="15" name="Imagen 14" descr="Icono&#10;&#10;El contenido generado por IA puede ser incorrecto.">
            <a:extLst>
              <a:ext uri="{FF2B5EF4-FFF2-40B4-BE49-F238E27FC236}">
                <a16:creationId xmlns:a16="http://schemas.microsoft.com/office/drawing/2014/main" id="{B37B877A-928D-3EE5-D9F8-868CAEDFF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11" name="Imagen 10" descr="Gráfico, Gráfico de barras, Histograma&#10;&#10;El contenido generado por IA puede ser incorrecto.">
            <a:extLst>
              <a:ext uri="{FF2B5EF4-FFF2-40B4-BE49-F238E27FC236}">
                <a16:creationId xmlns:a16="http://schemas.microsoft.com/office/drawing/2014/main" id="{CC56B373-33F6-BDA8-49DB-984940D838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1583749"/>
            <a:ext cx="5220000" cy="2539789"/>
          </a:xfrm>
          <a:prstGeom prst="rect">
            <a:avLst/>
          </a:prstGeom>
        </p:spPr>
      </p:pic>
      <p:pic>
        <p:nvPicPr>
          <p:cNvPr id="16" name="Imagen 15" descr="Gráfico, Gráfico circular&#10;&#10;El contenido generado por IA puede ser incorrecto.">
            <a:extLst>
              <a:ext uri="{FF2B5EF4-FFF2-40B4-BE49-F238E27FC236}">
                <a16:creationId xmlns:a16="http://schemas.microsoft.com/office/drawing/2014/main" id="{4C7390B4-EC17-756E-C08C-BB8E7EF97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28"/>
          <a:stretch>
            <a:fillRect/>
          </a:stretch>
        </p:blipFill>
        <p:spPr>
          <a:xfrm>
            <a:off x="696000" y="4194569"/>
            <a:ext cx="5220000" cy="2121064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735A3B22-689C-A6C3-95D2-7C0BC408F233}"/>
              </a:ext>
            </a:extLst>
          </p:cNvPr>
          <p:cNvSpPr txBox="1"/>
          <p:nvPr/>
        </p:nvSpPr>
        <p:spPr>
          <a:xfrm>
            <a:off x="831432" y="1020507"/>
            <a:ext cx="31486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rgbClr val="D4A017"/>
                </a:solidFill>
              </a:rPr>
              <a:t>👥</a:t>
            </a:r>
            <a:r>
              <a:rPr lang="es-ES" sz="2000" dirty="0"/>
              <a:t> </a:t>
            </a:r>
            <a:r>
              <a:rPr lang="es-ES" sz="2000" b="1" dirty="0">
                <a:solidFill>
                  <a:srgbClr val="D4A017"/>
                </a:solidFill>
              </a:rPr>
              <a:t>Variables demográficas</a:t>
            </a:r>
            <a:r>
              <a:rPr lang="es-ES" sz="2000" dirty="0">
                <a:solidFill>
                  <a:srgbClr val="D4A017"/>
                </a:solidFill>
              </a:rPr>
              <a:t>: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9A942F4-6EE9-2370-0580-B7B71B2CB627}"/>
              </a:ext>
            </a:extLst>
          </p:cNvPr>
          <p:cNvSpPr txBox="1"/>
          <p:nvPr/>
        </p:nvSpPr>
        <p:spPr>
          <a:xfrm>
            <a:off x="6771019" y="1020507"/>
            <a:ext cx="2180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/>
              <a:t>⚙️ </a:t>
            </a:r>
            <a:r>
              <a:rPr lang="es-ES" sz="2000" b="1" dirty="0">
                <a:solidFill>
                  <a:srgbClr val="2E2E2E"/>
                </a:solidFill>
              </a:rPr>
              <a:t>Otros factores</a:t>
            </a:r>
            <a:r>
              <a:rPr lang="es-ES" sz="2000" dirty="0">
                <a:solidFill>
                  <a:srgbClr val="2E2E2E"/>
                </a:solidFill>
              </a:rPr>
              <a:t>:</a:t>
            </a:r>
          </a:p>
        </p:txBody>
      </p:sp>
      <p:pic>
        <p:nvPicPr>
          <p:cNvPr id="20" name="Imagen 19" descr="Texto&#10;&#10;El contenido generado por IA puede ser incorrecto.">
            <a:extLst>
              <a:ext uri="{FF2B5EF4-FFF2-40B4-BE49-F238E27FC236}">
                <a16:creationId xmlns:a16="http://schemas.microsoft.com/office/drawing/2014/main" id="{4273F8E4-D98F-69BB-05A3-BCF26648C15B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1E97F8-8072-FDDB-6D4A-717B72001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A8BD839-3884-B320-875A-5A9343DDE877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0FD435F-0D6F-58D9-3EF6-7C1DAFE58884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D2B262F4-FA32-E733-BC14-B1A7142F9172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bivariante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3A932F1-AE09-2DA7-CA21-D8E6E826FFAF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11EB10C-0A05-8D97-730E-658178DBF7AC}"/>
              </a:ext>
            </a:extLst>
          </p:cNvPr>
          <p:cNvSpPr txBox="1"/>
          <p:nvPr/>
        </p:nvSpPr>
        <p:spPr>
          <a:xfrm>
            <a:off x="613773" y="1402420"/>
            <a:ext cx="5184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0070C0"/>
                </a:solidFill>
              </a:rPr>
              <a:t>Variable grado de lesividad…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77D036F-C947-D903-CDBC-970EFF261570}"/>
              </a:ext>
            </a:extLst>
          </p:cNvPr>
          <p:cNvSpPr txBox="1"/>
          <p:nvPr/>
        </p:nvSpPr>
        <p:spPr>
          <a:xfrm>
            <a:off x="613773" y="2047708"/>
            <a:ext cx="5400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 tipo de persona </a:t>
            </a:r>
            <a:r>
              <a:rPr lang="es-ES" dirty="0"/>
              <a:t>🚶‍♂️</a:t>
            </a:r>
            <a:endParaRPr lang="es-ES" b="1" dirty="0"/>
          </a:p>
          <a:p>
            <a:pPr marL="355600" indent="-355600"/>
            <a:r>
              <a:rPr lang="es-ES" dirty="0"/>
              <a:t>🔎 </a:t>
            </a:r>
            <a:r>
              <a:rPr lang="es-ES" sz="1600" dirty="0"/>
              <a:t>Los peatones presentan mayor proporción de lesiones graves que conductores y pasajeros.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94638D2-892E-FA22-29AB-E2322B528E32}"/>
              </a:ext>
            </a:extLst>
          </p:cNvPr>
          <p:cNvSpPr txBox="1"/>
          <p:nvPr/>
        </p:nvSpPr>
        <p:spPr>
          <a:xfrm>
            <a:off x="613773" y="4801502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tipo de accidente </a:t>
            </a:r>
            <a:r>
              <a:rPr lang="es-ES" dirty="0"/>
              <a:t>💥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atropellos concentran la mayoría de los casos más graves y fallecimientos.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9019A64-A384-8242-A284-D31D400DA2CB}"/>
              </a:ext>
            </a:extLst>
          </p:cNvPr>
          <p:cNvSpPr txBox="1"/>
          <p:nvPr/>
        </p:nvSpPr>
        <p:spPr>
          <a:xfrm>
            <a:off x="617237" y="3424605"/>
            <a:ext cx="5400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rango de edad </a:t>
            </a:r>
            <a:r>
              <a:rPr lang="es-ES" dirty="0"/>
              <a:t>👤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La gravedad aumenta con la edad, especialmente a partir de los 60 años.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83E38D40-E8C0-0E38-C824-BE0AA62A1917}"/>
              </a:ext>
            </a:extLst>
          </p:cNvPr>
          <p:cNvSpPr txBox="1"/>
          <p:nvPr/>
        </p:nvSpPr>
        <p:spPr>
          <a:xfrm>
            <a:off x="6611046" y="4852081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franja horaria </a:t>
            </a:r>
            <a:r>
              <a:rPr lang="es-ES" dirty="0"/>
              <a:t>🕒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</a:t>
            </a:r>
            <a:r>
              <a:rPr lang="es-ES" sz="1600" b="1" dirty="0"/>
              <a:t>positivos en alcohol</a:t>
            </a:r>
            <a:r>
              <a:rPr lang="es-ES" sz="1600" dirty="0"/>
              <a:t> se concentran mayoritariamente en </a:t>
            </a:r>
            <a:r>
              <a:rPr lang="es-ES" sz="1600" b="1" dirty="0"/>
              <a:t>noche y madrugada</a:t>
            </a:r>
            <a:r>
              <a:rPr lang="es-ES" sz="1600" dirty="0"/>
              <a:t>.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3C80782D-F113-6A69-572D-B89BEC8027B0}"/>
              </a:ext>
            </a:extLst>
          </p:cNvPr>
          <p:cNvSpPr txBox="1"/>
          <p:nvPr/>
        </p:nvSpPr>
        <p:spPr>
          <a:xfrm>
            <a:off x="6611046" y="2729455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rango de edad </a:t>
            </a:r>
            <a:r>
              <a:rPr lang="es-ES" dirty="0"/>
              <a:t>👤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El alcohol está más presente en conductores </a:t>
            </a:r>
            <a:r>
              <a:rPr lang="es-ES" sz="1600" b="1" dirty="0"/>
              <a:t>jóvenes-adultos (25–39 años)</a:t>
            </a:r>
            <a:r>
              <a:rPr lang="es-ES" sz="1600" dirty="0"/>
              <a:t> y disminuye con la edad.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CEB8BC7-DBD0-99B4-2DBB-D80440F2C6DE}"/>
              </a:ext>
            </a:extLst>
          </p:cNvPr>
          <p:cNvSpPr txBox="1"/>
          <p:nvPr/>
        </p:nvSpPr>
        <p:spPr>
          <a:xfrm>
            <a:off x="613773" y="941694"/>
            <a:ext cx="4135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002060"/>
                </a:solidFill>
              </a:rPr>
              <a:t>Cruces de variables categóricas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8BB40B7-7312-4DA8-565B-C0082B811CF4}"/>
              </a:ext>
            </a:extLst>
          </p:cNvPr>
          <p:cNvSpPr txBox="1"/>
          <p:nvPr/>
        </p:nvSpPr>
        <p:spPr>
          <a:xfrm>
            <a:off x="6664425" y="1402420"/>
            <a:ext cx="5184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0070C0"/>
                </a:solidFill>
              </a:rPr>
              <a:t>Variable test de alcoholemia…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911FBE33-D636-68C9-D526-6644725D2336}"/>
              </a:ext>
            </a:extLst>
          </p:cNvPr>
          <p:cNvSpPr txBox="1"/>
          <p:nvPr/>
        </p:nvSpPr>
        <p:spPr>
          <a:xfrm>
            <a:off x="-5875517" y="4703302"/>
            <a:ext cx="5400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franja horaria </a:t>
            </a:r>
            <a:r>
              <a:rPr lang="es-ES" dirty="0"/>
              <a:t>🕒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accidentes más graves se concentran en tarde, noche y madrugada</a:t>
            </a:r>
            <a:r>
              <a:rPr lang="es-ES" dirty="0"/>
              <a:t>.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B57C09-C00F-725B-0FEE-B7FE0FC4AC97}"/>
              </a:ext>
            </a:extLst>
          </p:cNvPr>
          <p:cNvSpPr txBox="1"/>
          <p:nvPr/>
        </p:nvSpPr>
        <p:spPr>
          <a:xfrm>
            <a:off x="6611046" y="1901838"/>
            <a:ext cx="540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grado de lesividad </a:t>
            </a:r>
            <a:r>
              <a:rPr lang="es-ES" dirty="0"/>
              <a:t>⚠️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b="1" dirty="0">
                <a:solidFill>
                  <a:srgbClr val="C00000"/>
                </a:solidFill>
              </a:rPr>
              <a:t>Sin relación estadísticamente significativa </a:t>
            </a:r>
            <a:endParaRPr lang="es-ES" sz="1600" b="1" dirty="0">
              <a:solidFill>
                <a:srgbClr val="C00000"/>
              </a:solidFill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EE40F4B2-DD51-F030-4D1A-4E4E1C71892E}"/>
              </a:ext>
            </a:extLst>
          </p:cNvPr>
          <p:cNvSpPr txBox="1"/>
          <p:nvPr/>
        </p:nvSpPr>
        <p:spPr>
          <a:xfrm>
            <a:off x="-5659575" y="2548169"/>
            <a:ext cx="5184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002060"/>
                </a:solidFill>
              </a:rPr>
              <a:t>! Aún así es recomendable disminuir el porcentaje de positivos (4%, 2024):</a:t>
            </a:r>
          </a:p>
        </p:txBody>
      </p:sp>
      <p:pic>
        <p:nvPicPr>
          <p:cNvPr id="31" name="Imagen 30" descr="Icono&#10;&#10;El contenido generado por IA puede ser incorrecto.">
            <a:extLst>
              <a:ext uri="{FF2B5EF4-FFF2-40B4-BE49-F238E27FC236}">
                <a16:creationId xmlns:a16="http://schemas.microsoft.com/office/drawing/2014/main" id="{FEF6DE07-126A-D824-E049-158224D40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pic>
        <p:nvPicPr>
          <p:cNvPr id="32" name="Imagen 31" descr="Texto&#10;&#10;El contenido generado por IA puede ser incorrecto.">
            <a:extLst>
              <a:ext uri="{FF2B5EF4-FFF2-40B4-BE49-F238E27FC236}">
                <a16:creationId xmlns:a16="http://schemas.microsoft.com/office/drawing/2014/main" id="{4BA03941-263C-F883-B025-AFFB16806615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00DECE1-0136-3950-C2BD-B00218E3BCCF}"/>
              </a:ext>
            </a:extLst>
          </p:cNvPr>
          <p:cNvSpPr txBox="1"/>
          <p:nvPr/>
        </p:nvSpPr>
        <p:spPr>
          <a:xfrm>
            <a:off x="6611046" y="3824352"/>
            <a:ext cx="5400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x tipo de accidente </a:t>
            </a:r>
            <a:r>
              <a:rPr lang="es-ES" dirty="0"/>
              <a:t>💥</a:t>
            </a:r>
            <a:endParaRPr lang="es-ES" b="1" dirty="0"/>
          </a:p>
          <a:p>
            <a:pPr marL="355600" indent="-355600"/>
            <a:r>
              <a:rPr lang="es-ES" dirty="0"/>
              <a:t>🔎	</a:t>
            </a:r>
            <a:r>
              <a:rPr lang="es-ES" sz="1600" dirty="0"/>
              <a:t>Los </a:t>
            </a:r>
            <a:r>
              <a:rPr lang="es-ES" sz="1600" b="1" dirty="0"/>
              <a:t>choques contra obstáculos fijos </a:t>
            </a:r>
            <a:r>
              <a:rPr lang="es-ES" sz="1600" dirty="0"/>
              <a:t>presentan la mayor proporción dentro de los </a:t>
            </a:r>
            <a:r>
              <a:rPr lang="es-ES" sz="1600" b="1" dirty="0"/>
              <a:t>positivos en alcohol</a:t>
            </a:r>
            <a:r>
              <a:rPr lang="es-E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0977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8E9F03-EAEC-4425-402C-BD8A0ED9B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05CFF0F-95D2-12BF-E45D-BB2C4B989D7E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186F0C1-1795-772E-FB22-190304AEB399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CCF19739-51D2-2D35-EFA8-28CF27F1A6CB}"/>
              </a:ext>
            </a:extLst>
          </p:cNvPr>
          <p:cNvSpPr txBox="1"/>
          <p:nvPr/>
        </p:nvSpPr>
        <p:spPr>
          <a:xfrm>
            <a:off x="234462" y="183168"/>
            <a:ext cx="5155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multivariante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6DD7E87-56CA-43CF-9F48-384F10FBAC96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BCD89C33-21C2-6427-8466-C31F5DDEA216}"/>
              </a:ext>
            </a:extLst>
          </p:cNvPr>
          <p:cNvSpPr txBox="1"/>
          <p:nvPr/>
        </p:nvSpPr>
        <p:spPr>
          <a:xfrm>
            <a:off x="287736" y="1011168"/>
            <a:ext cx="6678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b="1" dirty="0">
                <a:solidFill>
                  <a:srgbClr val="002060"/>
                </a:solidFill>
              </a:rPr>
              <a:t>Mapa </a:t>
            </a:r>
            <a:r>
              <a:rPr lang="es-ES" sz="2000" dirty="0">
                <a:solidFill>
                  <a:srgbClr val="002060"/>
                </a:solidFill>
              </a:rPr>
              <a:t>de accidentes por distrito</a:t>
            </a:r>
          </a:p>
        </p:txBody>
      </p:sp>
      <p:pic>
        <p:nvPicPr>
          <p:cNvPr id="10" name="Imagen 9" descr="Icono&#10;&#10;El contenido generado por IA puede ser incorrecto.">
            <a:extLst>
              <a:ext uri="{FF2B5EF4-FFF2-40B4-BE49-F238E27FC236}">
                <a16:creationId xmlns:a16="http://schemas.microsoft.com/office/drawing/2014/main" id="{5B33833B-774B-0ED9-B82E-A0572AE4D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27C82185-1D87-8704-D9E1-F43734D04264}"/>
              </a:ext>
            </a:extLst>
          </p:cNvPr>
          <p:cNvGrpSpPr>
            <a:grpSpLocks noChangeAspect="1"/>
          </p:cNvGrpSpPr>
          <p:nvPr/>
        </p:nvGrpSpPr>
        <p:grpSpPr>
          <a:xfrm>
            <a:off x="234461" y="1415250"/>
            <a:ext cx="5686466" cy="5052033"/>
            <a:chOff x="1263650" y="2308114"/>
            <a:chExt cx="3861803" cy="3430947"/>
          </a:xfrm>
        </p:grpSpPr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D4C501B0-5D85-EFFE-8011-55B6202F5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44" t="22928" r="13608" b="8744"/>
            <a:stretch>
              <a:fillRect/>
            </a:stretch>
          </p:blipFill>
          <p:spPr>
            <a:xfrm>
              <a:off x="1301750" y="2362202"/>
              <a:ext cx="3823703" cy="3376859"/>
            </a:xfrm>
            <a:prstGeom prst="rect">
              <a:avLst/>
            </a:prstGeom>
          </p:spPr>
        </p:pic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58E3C26D-752E-5756-8C53-24A4BA216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4" r="79812" b="63540"/>
            <a:stretch>
              <a:fillRect/>
            </a:stretch>
          </p:blipFill>
          <p:spPr>
            <a:xfrm>
              <a:off x="1263650" y="2308114"/>
              <a:ext cx="996700" cy="1732545"/>
            </a:xfrm>
            <a:prstGeom prst="rect">
              <a:avLst/>
            </a:prstGeom>
          </p:spPr>
        </p:pic>
      </p:grpSp>
      <p:graphicFrame>
        <p:nvGraphicFramePr>
          <p:cNvPr id="15" name="Tabla 14">
            <a:extLst>
              <a:ext uri="{FF2B5EF4-FFF2-40B4-BE49-F238E27FC236}">
                <a16:creationId xmlns:a16="http://schemas.microsoft.com/office/drawing/2014/main" id="{5DF8CE8B-6D52-62C7-EDA8-FDA56C735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741985"/>
              </p:ext>
            </p:extLst>
          </p:nvPr>
        </p:nvGraphicFramePr>
        <p:xfrm>
          <a:off x="6680151" y="1667058"/>
          <a:ext cx="2896986" cy="225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48493">
                  <a:extLst>
                    <a:ext uri="{9D8B030D-6E8A-4147-A177-3AD203B41FA5}">
                      <a16:colId xmlns:a16="http://schemas.microsoft.com/office/drawing/2014/main" val="1678252021"/>
                    </a:ext>
                  </a:extLst>
                </a:gridCol>
                <a:gridCol w="1448493">
                  <a:extLst>
                    <a:ext uri="{9D8B030D-6E8A-4147-A177-3AD203B41FA5}">
                      <a16:colId xmlns:a16="http://schemas.microsoft.com/office/drawing/2014/main" val="25936612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Distrito</a:t>
                      </a:r>
                    </a:p>
                  </a:txBody>
                  <a:tcPr anchor="ctr"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Densidad </a:t>
                      </a:r>
                      <a:br>
                        <a:rPr lang="es-ES" sz="1600" b="1" dirty="0">
                          <a:solidFill>
                            <a:srgbClr val="002060"/>
                          </a:solidFill>
                        </a:rPr>
                      </a:br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(</a:t>
                      </a:r>
                      <a:r>
                        <a:rPr lang="es-ES" sz="1600" b="1" dirty="0" err="1">
                          <a:solidFill>
                            <a:srgbClr val="002060"/>
                          </a:solidFill>
                        </a:rPr>
                        <a:t>acc</a:t>
                      </a:r>
                      <a:r>
                        <a:rPr lang="es-ES" sz="1600" b="1" dirty="0">
                          <a:solidFill>
                            <a:srgbClr val="002060"/>
                          </a:solidFill>
                        </a:rPr>
                        <a:t>./ km</a:t>
                      </a:r>
                      <a:r>
                        <a:rPr lang="es-ES" sz="1600" b="1" baseline="30000" dirty="0">
                          <a:solidFill>
                            <a:srgbClr val="002060"/>
                          </a:solidFill>
                        </a:rPr>
                        <a:t>2</a:t>
                      </a:r>
                      <a:r>
                        <a:rPr lang="es-ES" sz="1600" b="1" baseline="0" dirty="0">
                          <a:solidFill>
                            <a:srgbClr val="002060"/>
                          </a:solidFill>
                        </a:rPr>
                        <a:t>)</a:t>
                      </a:r>
                    </a:p>
                  </a:txBody>
                  <a:tcPr anchor="ctr"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292546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SALAMANCA</a:t>
                      </a:r>
                    </a:p>
                  </a:txBody>
                  <a:tcPr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259</a:t>
                      </a:r>
                    </a:p>
                  </a:txBody>
                  <a:tcPr>
                    <a:lnT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1639003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CENTRO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92502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CHAMARTÍN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84475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CHAMBERÍ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203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51941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s-ES" sz="1600" b="0" dirty="0">
                          <a:solidFill>
                            <a:srgbClr val="0070C0"/>
                          </a:solidFill>
                        </a:rPr>
                        <a:t>TETUAN</a:t>
                      </a:r>
                    </a:p>
                  </a:txBody>
                  <a:tcPr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>
                          <a:solidFill>
                            <a:srgbClr val="0070C0"/>
                          </a:solidFill>
                        </a:rPr>
                        <a:t>188</a:t>
                      </a:r>
                    </a:p>
                  </a:txBody>
                  <a:tcPr>
                    <a:lnB w="190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2001478"/>
                  </a:ext>
                </a:extLst>
              </a:tr>
            </a:tbl>
          </a:graphicData>
        </a:graphic>
      </p:graphicFrame>
      <p:sp>
        <p:nvSpPr>
          <p:cNvPr id="16" name="CuadroTexto 15">
            <a:extLst>
              <a:ext uri="{FF2B5EF4-FFF2-40B4-BE49-F238E27FC236}">
                <a16:creationId xmlns:a16="http://schemas.microsoft.com/office/drawing/2014/main" id="{3C5659F4-3E93-38E6-9B52-50387419B079}"/>
              </a:ext>
            </a:extLst>
          </p:cNvPr>
          <p:cNvSpPr txBox="1"/>
          <p:nvPr/>
        </p:nvSpPr>
        <p:spPr>
          <a:xfrm>
            <a:off x="6161561" y="1047474"/>
            <a:ext cx="5316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002060"/>
                </a:solidFill>
              </a:rPr>
              <a:t>Concentración de accidentes por distrito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1F2B92D-90DF-7691-01FE-EE89E5FAFAEF}"/>
              </a:ext>
            </a:extLst>
          </p:cNvPr>
          <p:cNvSpPr txBox="1"/>
          <p:nvPr/>
        </p:nvSpPr>
        <p:spPr>
          <a:xfrm>
            <a:off x="6161561" y="4425463"/>
            <a:ext cx="367903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>
                <a:solidFill>
                  <a:srgbClr val="002060"/>
                </a:solidFill>
              </a:rPr>
              <a:t>Distritos con actuación prioritaria: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/>
              <a:t>Alta actividad urbana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/>
              <a:t>intenso flujo peatonal y vehicular 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dirty="0"/>
              <a:t>Elevada densidad poblacional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08327A4-4D0A-B441-6C3E-BEE3CC6F3D07}"/>
              </a:ext>
            </a:extLst>
          </p:cNvPr>
          <p:cNvSpPr txBox="1"/>
          <p:nvPr/>
        </p:nvSpPr>
        <p:spPr>
          <a:xfrm>
            <a:off x="1760620" y="1594446"/>
            <a:ext cx="3449054" cy="36933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ES" b="1" dirty="0" err="1">
                <a:solidFill>
                  <a:srgbClr val="C00000"/>
                </a:solidFill>
              </a:rPr>
              <a:t>Scatter</a:t>
            </a:r>
            <a:r>
              <a:rPr lang="es-ES" b="1" dirty="0">
                <a:solidFill>
                  <a:srgbClr val="C00000"/>
                </a:solidFill>
              </a:rPr>
              <a:t> </a:t>
            </a:r>
            <a:r>
              <a:rPr lang="es-ES" b="1" dirty="0" err="1">
                <a:solidFill>
                  <a:srgbClr val="C00000"/>
                </a:solidFill>
              </a:rPr>
              <a:t>plot</a:t>
            </a:r>
            <a:r>
              <a:rPr lang="es-ES" b="1" dirty="0">
                <a:solidFill>
                  <a:srgbClr val="C00000"/>
                </a:solidFill>
              </a:rPr>
              <a:t>: coordenadas x vs y</a:t>
            </a:r>
          </a:p>
        </p:txBody>
      </p:sp>
      <p:pic>
        <p:nvPicPr>
          <p:cNvPr id="20" name="Imagen 19" descr="Texto&#10;&#10;El contenido generado por IA puede ser incorrecto.">
            <a:extLst>
              <a:ext uri="{FF2B5EF4-FFF2-40B4-BE49-F238E27FC236}">
                <a16:creationId xmlns:a16="http://schemas.microsoft.com/office/drawing/2014/main" id="{FCAE6F17-6AEB-8DF7-59DE-76E2BB08516B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3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DBD859-666E-C703-AF73-B6CCBBE6E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397FF16-E8D6-099C-D81F-CC7EE1A9E65F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144C7DCC-EA58-726F-74AE-7308EE8A9F65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40115465-C456-FD53-928C-D2C8CF5E74F2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multivariante (año 2024)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3386BCB-76B2-2A5C-609E-C16B8FBB5DAE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 descr="Icono&#10;&#10;El contenido generado por IA puede ser incorrecto.">
            <a:extLst>
              <a:ext uri="{FF2B5EF4-FFF2-40B4-BE49-F238E27FC236}">
                <a16:creationId xmlns:a16="http://schemas.microsoft.com/office/drawing/2014/main" id="{439A616F-AB10-E473-1B6F-10E4D282C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316D65AA-5FEB-B72C-897F-3F4DA7A9CAB6}"/>
              </a:ext>
            </a:extLst>
          </p:cNvPr>
          <p:cNvGrpSpPr/>
          <p:nvPr/>
        </p:nvGrpSpPr>
        <p:grpSpPr>
          <a:xfrm>
            <a:off x="544605" y="1819673"/>
            <a:ext cx="5400000" cy="1784754"/>
            <a:chOff x="604587" y="1144109"/>
            <a:chExt cx="6093994" cy="1297631"/>
          </a:xfrm>
        </p:grpSpPr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949488A7-04A7-D015-4A81-8785B82C6A25}"/>
                </a:ext>
              </a:extLst>
            </p:cNvPr>
            <p:cNvSpPr txBox="1"/>
            <p:nvPr/>
          </p:nvSpPr>
          <p:spPr>
            <a:xfrm>
              <a:off x="604587" y="1144109"/>
              <a:ext cx="6093994" cy="7832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s-ES" b="1" dirty="0">
                  <a:solidFill>
                    <a:srgbClr val="002060"/>
                  </a:solidFill>
                </a:rPr>
                <a:t>👥 </a:t>
              </a:r>
              <a:r>
                <a:rPr lang="es-ES" sz="2000" b="1" dirty="0">
                  <a:solidFill>
                    <a:srgbClr val="0070C0"/>
                  </a:solidFill>
                </a:rPr>
                <a:t>Lesividad</a:t>
              </a:r>
              <a:r>
                <a:rPr lang="es-ES" sz="2000" dirty="0">
                  <a:solidFill>
                    <a:srgbClr val="0070C0"/>
                  </a:solidFill>
                </a:rPr>
                <a:t>⚠️</a:t>
              </a:r>
              <a:r>
                <a:rPr lang="es-ES" sz="2000" b="1" dirty="0">
                  <a:solidFill>
                    <a:srgbClr val="0070C0"/>
                  </a:solidFill>
                </a:rPr>
                <a:t>, edad </a:t>
              </a:r>
              <a:r>
                <a:rPr lang="es-ES" sz="2000" dirty="0">
                  <a:solidFill>
                    <a:srgbClr val="0070C0"/>
                  </a:solidFill>
                </a:rPr>
                <a:t>👤</a:t>
              </a:r>
              <a:r>
                <a:rPr lang="es-ES" sz="2000" b="1" dirty="0">
                  <a:solidFill>
                    <a:srgbClr val="0070C0"/>
                  </a:solidFill>
                </a:rPr>
                <a:t> y sexo </a:t>
              </a:r>
              <a:r>
                <a:rPr lang="es-ES" sz="2000" dirty="0">
                  <a:solidFill>
                    <a:srgbClr val="0070C0"/>
                  </a:solidFill>
                </a:rPr>
                <a:t>⚥</a:t>
              </a:r>
              <a:endParaRPr lang="es-ES" sz="2000" b="1" dirty="0">
                <a:solidFill>
                  <a:srgbClr val="0070C0"/>
                </a:solidFill>
              </a:endParaRPr>
            </a:p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Predominio masculino en accidentes leves y sin asistencia en edades activas.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5E6E6499-BAC8-1BBE-2AED-E339492D1360}"/>
                </a:ext>
              </a:extLst>
            </p:cNvPr>
            <p:cNvSpPr txBox="1"/>
            <p:nvPr/>
          </p:nvSpPr>
          <p:spPr>
            <a:xfrm>
              <a:off x="604587" y="1994194"/>
              <a:ext cx="6093994" cy="4475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Las mujeres mayores presentan mayor vulnerabilidad riesgo de gravedad ante un accidente.</a:t>
              </a: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8B860D08-285F-CCC3-2CB3-8E9F313DB488}"/>
              </a:ext>
            </a:extLst>
          </p:cNvPr>
          <p:cNvGrpSpPr/>
          <p:nvPr/>
        </p:nvGrpSpPr>
        <p:grpSpPr>
          <a:xfrm>
            <a:off x="6463966" y="1819673"/>
            <a:ext cx="5400000" cy="2742787"/>
            <a:chOff x="604587" y="3383802"/>
            <a:chExt cx="6794834" cy="2742787"/>
          </a:xfrm>
        </p:grpSpPr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640E3843-E176-9201-1AAF-4CD0102F4304}"/>
                </a:ext>
              </a:extLst>
            </p:cNvPr>
            <p:cNvSpPr txBox="1"/>
            <p:nvPr/>
          </p:nvSpPr>
          <p:spPr>
            <a:xfrm>
              <a:off x="604587" y="3383802"/>
              <a:ext cx="6794834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  <a:buNone/>
              </a:pPr>
              <a:r>
                <a:rPr lang="es-ES" sz="2000" b="1" dirty="0">
                  <a:solidFill>
                    <a:srgbClr val="0070C0"/>
                  </a:solidFill>
                </a:rPr>
                <a:t>Distrito</a:t>
              </a:r>
              <a:r>
                <a:rPr lang="es-ES" sz="2000" dirty="0">
                  <a:solidFill>
                    <a:srgbClr val="0070C0"/>
                  </a:solidFill>
                </a:rPr>
                <a:t>🏙️</a:t>
              </a:r>
              <a:r>
                <a:rPr lang="es-ES" sz="2000" b="1" dirty="0">
                  <a:solidFill>
                    <a:srgbClr val="0070C0"/>
                  </a:solidFill>
                </a:rPr>
                <a:t>, tipo de accidente </a:t>
              </a:r>
              <a:r>
                <a:rPr lang="es-ES" sz="2000" dirty="0">
                  <a:solidFill>
                    <a:srgbClr val="0070C0"/>
                  </a:solidFill>
                </a:rPr>
                <a:t>💥 </a:t>
              </a:r>
              <a:r>
                <a:rPr lang="es-ES" sz="2000" b="1" dirty="0">
                  <a:solidFill>
                    <a:srgbClr val="0070C0"/>
                  </a:solidFill>
                </a:rPr>
                <a:t>y grado de lesividad </a:t>
              </a:r>
              <a:r>
                <a:rPr lang="es-ES" sz="2000" dirty="0">
                  <a:solidFill>
                    <a:srgbClr val="0070C0"/>
                  </a:solidFill>
                </a:rPr>
                <a:t>⚠️</a:t>
              </a:r>
              <a:endParaRPr lang="es-ES" sz="2000" b="1" dirty="0">
                <a:solidFill>
                  <a:srgbClr val="0070C0"/>
                </a:solidFill>
              </a:endParaRPr>
            </a:p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Atropellos y colisiones frontales concentran los mayores niveles de lesividad.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C012AB1B-CFE1-BF9A-AD3B-491BF034E1B9}"/>
                </a:ext>
              </a:extLst>
            </p:cNvPr>
            <p:cNvSpPr txBox="1"/>
            <p:nvPr/>
          </p:nvSpPr>
          <p:spPr>
            <a:xfrm>
              <a:off x="604587" y="4826669"/>
              <a:ext cx="609399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60363" indent="-360363"/>
              <a:r>
                <a:rPr lang="es-ES" sz="1600" dirty="0"/>
                <a:t>🔎 En distritos periféricos, las salidas de vía muestran mayor proporción de heridos graves.</a:t>
              </a: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076CB11B-E6B1-9E7E-60B9-539A35420514}"/>
                </a:ext>
              </a:extLst>
            </p:cNvPr>
            <p:cNvSpPr txBox="1"/>
            <p:nvPr/>
          </p:nvSpPr>
          <p:spPr>
            <a:xfrm>
              <a:off x="604587" y="5511036"/>
              <a:ext cx="6093993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60363" indent="-360363"/>
              <a:r>
                <a:rPr lang="es-ES" dirty="0"/>
                <a:t>🔎 </a:t>
              </a:r>
              <a:r>
                <a:rPr lang="es-ES" sz="1600" dirty="0"/>
                <a:t>La mayoría de las colisiones habituales (alcance, lateral) son mayoritariamente leves</a:t>
              </a:r>
            </a:p>
          </p:txBody>
        </p:sp>
      </p:grp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966BA3F-F5E3-7B1C-6294-165721877279}"/>
              </a:ext>
            </a:extLst>
          </p:cNvPr>
          <p:cNvSpPr txBox="1"/>
          <p:nvPr/>
        </p:nvSpPr>
        <p:spPr>
          <a:xfrm>
            <a:off x="613773" y="1134201"/>
            <a:ext cx="4785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002060"/>
                </a:solidFill>
              </a:rPr>
              <a:t>Otros cruces (análisis multivariante)</a:t>
            </a:r>
          </a:p>
        </p:txBody>
      </p:sp>
      <p:pic>
        <p:nvPicPr>
          <p:cNvPr id="29" name="Imagen 28" descr="Texto&#10;&#10;El contenido generado por IA puede ser incorrecto.">
            <a:extLst>
              <a:ext uri="{FF2B5EF4-FFF2-40B4-BE49-F238E27FC236}">
                <a16:creationId xmlns:a16="http://schemas.microsoft.com/office/drawing/2014/main" id="{3AEBB195-A7E2-2863-8285-FDA549BA7A6C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23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2FE03-8BCA-2512-2FC7-6ACFC4F56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E4788AE-C639-9FB1-17F2-FC3D0639CF38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solidFill>
            <a:srgbClr val="9B1C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D1E0E9D0-942C-4694-F8D7-5B56B16019CE}"/>
              </a:ext>
            </a:extLst>
          </p:cNvPr>
          <p:cNvCxnSpPr>
            <a:cxnSpLocks/>
          </p:cNvCxnSpPr>
          <p:nvPr/>
        </p:nvCxnSpPr>
        <p:spPr>
          <a:xfrm>
            <a:off x="149723" y="6572250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7077BAC3-191C-3DBA-57C4-69B32BA65CAA}"/>
              </a:ext>
            </a:extLst>
          </p:cNvPr>
          <p:cNvSpPr txBox="1"/>
          <p:nvPr/>
        </p:nvSpPr>
        <p:spPr>
          <a:xfrm>
            <a:off x="234461" y="183168"/>
            <a:ext cx="9202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Recomendaciones de prevención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E054F49C-11AA-4612-6D37-CD5A3008FD02}"/>
              </a:ext>
            </a:extLst>
          </p:cNvPr>
          <p:cNvCxnSpPr>
            <a:cxnSpLocks/>
          </p:cNvCxnSpPr>
          <p:nvPr/>
        </p:nvCxnSpPr>
        <p:spPr>
          <a:xfrm>
            <a:off x="149723" y="6630866"/>
            <a:ext cx="11916000" cy="0"/>
          </a:xfrm>
          <a:prstGeom prst="line">
            <a:avLst/>
          </a:prstGeom>
          <a:ln w="28575">
            <a:solidFill>
              <a:srgbClr val="9B1C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 descr="Icono&#10;&#10;El contenido generado por IA puede ser incorrecto.">
            <a:extLst>
              <a:ext uri="{FF2B5EF4-FFF2-40B4-BE49-F238E27FC236}">
                <a16:creationId xmlns:a16="http://schemas.microsoft.com/office/drawing/2014/main" id="{D5E452B3-B819-5301-4743-DF1DC8AB2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5" b="23943"/>
          <a:stretch>
            <a:fillRect/>
          </a:stretch>
        </p:blipFill>
        <p:spPr>
          <a:xfrm>
            <a:off x="10455574" y="144000"/>
            <a:ext cx="1699625" cy="540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65704F9-0009-99C2-C1C5-902252DB90A9}"/>
              </a:ext>
            </a:extLst>
          </p:cNvPr>
          <p:cNvSpPr txBox="1"/>
          <p:nvPr/>
        </p:nvSpPr>
        <p:spPr>
          <a:xfrm>
            <a:off x="589709" y="1266549"/>
            <a:ext cx="1021464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s-ES" sz="2400" b="1" dirty="0">
                <a:solidFill>
                  <a:srgbClr val="002060"/>
                </a:solidFill>
              </a:rPr>
              <a:t>Recomendaciones clave: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Intervención territorial prioritaria en distritos con mayor densidad de accidentes y en puntos negros recurrentes.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Refuerzo de control y vigilancia en franjas de tarde, noche y madrugada, donde se concentran los accidentes más graves.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Protección de usuarios vulnerables, especialmente peatones y personas mayores, mediante mejoras en señalización y calmado de tráfico.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Prevención del alcohol al volante, intensificando controles nocturnos y campañas dirigidas a conductores jóvenes-adultos.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ES" dirty="0"/>
              <a:t>Actuación sobre tipos de accidente de alta gravedad, especialmente atropellos y colisiones frontales.</a:t>
            </a:r>
          </a:p>
        </p:txBody>
      </p:sp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CA925DB2-EA7D-0677-2367-CC88703BF36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 b="33361"/>
          <a:stretch>
            <a:fillRect/>
          </a:stretch>
        </p:blipFill>
        <p:spPr>
          <a:xfrm>
            <a:off x="8496852" y="80823"/>
            <a:ext cx="1882696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7032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</TotalTime>
  <Words>798</Words>
  <Application>Microsoft Office PowerPoint</Application>
  <PresentationFormat>Panorámica</PresentationFormat>
  <Paragraphs>117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Cesar Sanchez</dc:creator>
  <cp:lastModifiedBy>Lucía Fuentes</cp:lastModifiedBy>
  <cp:revision>15</cp:revision>
  <dcterms:created xsi:type="dcterms:W3CDTF">2026-01-07T18:53:47Z</dcterms:created>
  <dcterms:modified xsi:type="dcterms:W3CDTF">2026-01-09T09:19:51Z</dcterms:modified>
</cp:coreProperties>
</file>

<file path=docProps/thumbnail.jpeg>
</file>